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7" r:id="rId2"/>
    <p:sldId id="277" r:id="rId3"/>
    <p:sldId id="319" r:id="rId4"/>
    <p:sldId id="273" r:id="rId5"/>
    <p:sldId id="274" r:id="rId6"/>
    <p:sldId id="275" r:id="rId7"/>
    <p:sldId id="276" r:id="rId8"/>
    <p:sldId id="279" r:id="rId9"/>
    <p:sldId id="308" r:id="rId10"/>
    <p:sldId id="281" r:id="rId11"/>
    <p:sldId id="282" r:id="rId12"/>
    <p:sldId id="283" r:id="rId13"/>
    <p:sldId id="284" r:id="rId14"/>
    <p:sldId id="285" r:id="rId15"/>
    <p:sldId id="309" r:id="rId16"/>
    <p:sldId id="295" r:id="rId17"/>
    <p:sldId id="298" r:id="rId18"/>
    <p:sldId id="294" r:id="rId19"/>
    <p:sldId id="299" r:id="rId20"/>
    <p:sldId id="300" r:id="rId21"/>
    <p:sldId id="301" r:id="rId22"/>
    <p:sldId id="297" r:id="rId23"/>
    <p:sldId id="317" r:id="rId24"/>
    <p:sldId id="318" r:id="rId25"/>
    <p:sldId id="310" r:id="rId26"/>
    <p:sldId id="286" r:id="rId27"/>
    <p:sldId id="287" r:id="rId28"/>
    <p:sldId id="288" r:id="rId29"/>
    <p:sldId id="289" r:id="rId30"/>
    <p:sldId id="290" r:id="rId31"/>
    <p:sldId id="311" r:id="rId32"/>
    <p:sldId id="306" r:id="rId33"/>
    <p:sldId id="307" r:id="rId34"/>
    <p:sldId id="312" r:id="rId35"/>
    <p:sldId id="313" r:id="rId36"/>
    <p:sldId id="315" r:id="rId37"/>
    <p:sldId id="314" r:id="rId38"/>
    <p:sldId id="278" r:id="rId39"/>
    <p:sldId id="272" r:id="rId40"/>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86433" autoAdjust="0"/>
  </p:normalViewPr>
  <p:slideViewPr>
    <p:cSldViewPr snapToGrid="0" snapToObjects="1" showGuides="1">
      <p:cViewPr varScale="1">
        <p:scale>
          <a:sx n="220" d="100"/>
          <a:sy n="220" d="100"/>
        </p:scale>
        <p:origin x="456" y="184"/>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physicell-training/ws202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Cancer/PhysiCell/releases/download/1.9.0/PhysiCell_V.1.9.0.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https://github.com/physicell-training/ws2021</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dirty="0"/>
              <a:t> </a:t>
            </a:r>
            <a:r>
              <a:rPr lang="en-US" sz="1600" dirty="0">
                <a:hlinkClick r:id="rId3"/>
              </a:rPr>
              <a:t>https://github.com/MathCancer/PhysiCell/releases/download/1.9.0/PhysiCell_V.1.9.0.zip</a:t>
            </a:r>
            <a:r>
              <a:rPr lang="en-US" sz="1600" dirty="0"/>
              <a:t> </a:t>
            </a:r>
          </a:p>
          <a:p>
            <a:pPr marL="0" indent="0">
              <a:buNone/>
            </a:pPr>
            <a:endParaRPr lang="en-US" sz="1600" dirty="0"/>
          </a:p>
          <a:p>
            <a:pPr marL="0" indent="0">
              <a:spcBef>
                <a:spcPts val="0"/>
              </a:spcBef>
              <a:buNone/>
            </a:pPr>
            <a:r>
              <a:rPr lang="en-US" sz="1200" dirty="0"/>
              <a:t>~$ </a:t>
            </a:r>
            <a:r>
              <a:rPr lang="en-US" sz="1200" b="1" dirty="0"/>
              <a:t>cd ~/Downloads/</a:t>
            </a:r>
          </a:p>
          <a:p>
            <a:pPr marL="0" indent="0">
              <a:spcBef>
                <a:spcPts val="0"/>
              </a:spcBef>
              <a:buNone/>
            </a:pPr>
            <a:r>
              <a:rPr lang="en-US" sz="1200" dirty="0"/>
              <a:t>~/Downloads$ </a:t>
            </a:r>
            <a:r>
              <a:rPr lang="en-US" sz="1200" b="1" dirty="0"/>
              <a:t>ls -l PhysiCell_V.1.9.0.zip </a:t>
            </a:r>
          </a:p>
          <a:p>
            <a:pPr marL="0" indent="0">
              <a:spcBef>
                <a:spcPts val="0"/>
              </a:spcBef>
              <a:buNone/>
            </a:pPr>
            <a:r>
              <a:rPr lang="en-US" sz="1200" dirty="0"/>
              <a:t>-</a:t>
            </a:r>
            <a:r>
              <a:rPr lang="en-US" sz="1200" dirty="0" err="1"/>
              <a:t>rw</a:t>
            </a:r>
            <a:r>
              <a:rPr lang="en-US" sz="1200" dirty="0"/>
              <a:t>-r--r--@ 1 </a:t>
            </a:r>
            <a:r>
              <a:rPr lang="en-US" sz="1200" dirty="0" err="1"/>
              <a:t>heiland</a:t>
            </a:r>
            <a:r>
              <a:rPr lang="en-US" sz="1200" dirty="0"/>
              <a:t>  staff  5281228 Jul 15 15:33 PhysiCell_V.1.9.0.zip</a:t>
            </a:r>
          </a:p>
          <a:p>
            <a:pPr marL="0" indent="0">
              <a:spcBef>
                <a:spcPts val="0"/>
              </a:spcBef>
              <a:buNone/>
            </a:pPr>
            <a:endParaRPr lang="en-US" sz="1200" dirty="0"/>
          </a:p>
          <a:p>
            <a:pPr marL="0" indent="0">
              <a:spcBef>
                <a:spcPts val="0"/>
              </a:spcBef>
              <a:buNone/>
            </a:pPr>
            <a:r>
              <a:rPr lang="en-US" sz="1200" dirty="0"/>
              <a:t>~/Downloads$ </a:t>
            </a:r>
            <a:r>
              <a:rPr lang="en-US" sz="1200" b="1" dirty="0"/>
              <a:t>mv PhysiCell_V.1.9.0.zip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PhysiCell_V.1.9.0.zip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Tree>
    <p:extLst>
      <p:ext uri="{BB962C8B-B14F-4D97-AF65-F5344CB8AC3E}">
        <p14:creationId xmlns:p14="http://schemas.microsoft.com/office/powerpoint/2010/main" val="214806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9BBEC051-AC14-584C-AAF2-0F40C675201D}"/>
              </a:ext>
            </a:extLst>
          </p:cNvPr>
          <p:cNvSpPr/>
          <p:nvPr/>
        </p:nvSpPr>
        <p:spPr>
          <a:xfrm>
            <a:off x="6334076" y="2429991"/>
            <a:ext cx="285226" cy="6040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lnSpcReduction="10000"/>
          </a:bodyPr>
          <a:lstStyle/>
          <a:p>
            <a:pPr marL="0" indent="0">
              <a:spcBef>
                <a:spcPts val="0"/>
              </a:spcBef>
              <a:buNone/>
            </a:pPr>
            <a:r>
              <a:rPr lang="en-US" sz="1100" dirty="0"/>
              <a:t>~/PhysiCell$ </a:t>
            </a:r>
            <a:r>
              <a:rPr lang="en-US" sz="1100" b="1" dirty="0"/>
              <a:t>make</a:t>
            </a:r>
            <a:r>
              <a:rPr lang="en-US" sz="1100" dirty="0"/>
              <a:t>       # from this directory, just run ‘make’</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a:t>
            </a:r>
            <a:r>
              <a:rPr lang="en-US" sz="1100" dirty="0">
                <a:highlight>
                  <a:srgbClr val="FFFF00"/>
                </a:highlight>
              </a:rPr>
              <a:t>heterogeneity</a:t>
            </a:r>
            <a:r>
              <a:rPr lang="en-US" sz="1100" dirty="0"/>
              <a:t>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r>
              <a:rPr lang="en-US" sz="1100" dirty="0"/>
              <a:t>~/PhysiCell$</a:t>
            </a:r>
          </a:p>
          <a:p>
            <a:pPr marL="0" indent="0">
              <a:spcBef>
                <a:spcPts val="0"/>
              </a:spcBef>
              <a:buNone/>
            </a:pPr>
            <a:endParaRPr lang="en-US" sz="1100" dirty="0"/>
          </a:p>
        </p:txBody>
      </p:sp>
      <p:sp>
        <p:nvSpPr>
          <p:cNvPr id="5" name="TextBox 4">
            <a:extLst>
              <a:ext uri="{FF2B5EF4-FFF2-40B4-BE49-F238E27FC236}">
                <a16:creationId xmlns:a16="http://schemas.microsoft.com/office/drawing/2014/main" id="{BFB90C59-B871-444E-88DF-DBD83CED7259}"/>
              </a:ext>
            </a:extLst>
          </p:cNvPr>
          <p:cNvSpPr txBox="1"/>
          <p:nvPr/>
        </p:nvSpPr>
        <p:spPr>
          <a:xfrm>
            <a:off x="5612623" y="1970880"/>
            <a:ext cx="3009157" cy="400110"/>
          </a:xfrm>
          <a:prstGeom prst="rect">
            <a:avLst/>
          </a:prstGeom>
          <a:noFill/>
          <a:ln>
            <a:solidFill>
              <a:schemeClr val="tx1"/>
            </a:solidFill>
          </a:ln>
        </p:spPr>
        <p:txBody>
          <a:bodyPr wrap="none" lIns="91440" tIns="0" rIns="91440" bIns="0" rtlCol="0">
            <a:spAutoFit/>
          </a:bodyPr>
          <a:lstStyle/>
          <a:p>
            <a:r>
              <a:rPr lang="en-US" dirty="0"/>
              <a:t>This is the default model (executable) </a:t>
            </a:r>
          </a:p>
          <a:p>
            <a:r>
              <a:rPr lang="en-US" dirty="0"/>
              <a:t>that is created.</a:t>
            </a:r>
          </a:p>
        </p:txBody>
      </p:sp>
    </p:spTree>
    <p:extLst>
      <p:ext uri="{BB962C8B-B14F-4D97-AF65-F5344CB8AC3E}">
        <p14:creationId xmlns:p14="http://schemas.microsoft.com/office/powerpoint/2010/main" val="18032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1.9.0</a:t>
            </a:r>
          </a:p>
          <a:p>
            <a:pPr marL="0" indent="0">
              <a:spcBef>
                <a:spcPts val="0"/>
              </a:spcBef>
              <a:buNone/>
            </a:pPr>
            <a:r>
              <a:rPr lang="en-US" sz="900" dirty="0"/>
              <a:t>Please cite DOI: 10.1371/journal.pcbi.1005991</a:t>
            </a:r>
          </a:p>
          <a:p>
            <a:pPr marL="0" indent="0">
              <a:spcBef>
                <a:spcPts val="0"/>
              </a:spcBef>
              <a:buNone/>
            </a:pPr>
            <a:r>
              <a:rPr lang="en-US" sz="900" dirty="0"/>
              <a:t>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probably has a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Anaconda3-2021.05-MacOSX-x86_64.sh </a:t>
            </a:r>
          </a:p>
          <a:p>
            <a:pPr marL="0" indent="0">
              <a:spcBef>
                <a:spcPts val="0"/>
              </a:spcBef>
              <a:buNone/>
            </a:pPr>
            <a:endParaRPr lang="en-US" sz="1100" dirty="0"/>
          </a:p>
          <a:p>
            <a:pPr marL="0" indent="0">
              <a:spcBef>
                <a:spcPts val="0"/>
              </a:spcBef>
              <a:buNone/>
            </a:pPr>
            <a:r>
              <a:rPr lang="en-US" sz="1100" dirty="0"/>
              <a:t>Welcome to Anaconda3 2021.05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Tree>
    <p:extLst>
      <p:ext uri="{BB962C8B-B14F-4D97-AF65-F5344CB8AC3E}">
        <p14:creationId xmlns:p14="http://schemas.microsoft.com/office/powerpoint/2010/main" val="71985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a:t>
            </a:r>
            <a:br>
              <a:rPr lang="en-US" sz="1100" dirty="0"/>
            </a:br>
            <a:endParaRPr lang="en-US" sz="1100" dirty="0"/>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7401027" cy="3494117"/>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
        <p:nvSpPr>
          <p:cNvPr id="4" name="TextBox 3">
            <a:extLst>
              <a:ext uri="{FF2B5EF4-FFF2-40B4-BE49-F238E27FC236}">
                <a16:creationId xmlns:a16="http://schemas.microsoft.com/office/drawing/2014/main" id="{9C570C9E-E172-7041-99B3-673EAD8CE8D0}"/>
              </a:ext>
            </a:extLst>
          </p:cNvPr>
          <p:cNvSpPr txBox="1"/>
          <p:nvPr/>
        </p:nvSpPr>
        <p:spPr>
          <a:xfrm>
            <a:off x="6114590" y="901009"/>
            <a:ext cx="2618510" cy="1800493"/>
          </a:xfrm>
          <a:prstGeom prst="rect">
            <a:avLst/>
          </a:prstGeom>
          <a:noFill/>
          <a:ln>
            <a:solidFill>
              <a:schemeClr val="tx1"/>
            </a:solidFill>
          </a:ln>
        </p:spPr>
        <p:txBody>
          <a:bodyPr wrap="square" lIns="91440" tIns="0" rIns="91440" bIns="0" rtlCol="0">
            <a:spAutoFit/>
          </a:bodyPr>
          <a:lstStyle/>
          <a:p>
            <a:r>
              <a:rPr lang="en-US" dirty="0"/>
              <a:t>This means you!!! The base python environment you just installed won’t load until you RESTART your shell. </a:t>
            </a:r>
          </a:p>
          <a:p>
            <a:endParaRPr lang="en-US" dirty="0"/>
          </a:p>
          <a:p>
            <a:r>
              <a:rPr lang="en-US" dirty="0"/>
              <a:t>A simple way to do this is close your current Terminal session and restart it. Or to open a new Terminal window.</a:t>
            </a:r>
          </a:p>
        </p:txBody>
      </p:sp>
      <p:cxnSp>
        <p:nvCxnSpPr>
          <p:cNvPr id="5" name="Straight Arrow Connector 4">
            <a:extLst>
              <a:ext uri="{FF2B5EF4-FFF2-40B4-BE49-F238E27FC236}">
                <a16:creationId xmlns:a16="http://schemas.microsoft.com/office/drawing/2014/main" id="{FC5F8FB5-4A6D-AC46-B180-8B0762D0A391}"/>
              </a:ext>
            </a:extLst>
          </p:cNvPr>
          <p:cNvCxnSpPr>
            <a:cxnSpLocks/>
          </p:cNvCxnSpPr>
          <p:nvPr/>
        </p:nvCxnSpPr>
        <p:spPr>
          <a:xfrm flipV="1">
            <a:off x="3948035" y="1161678"/>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Anaconda3-2021.05-MacOSX-x86_64.pkg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dirty="0"/>
              <a:t>Sample projects: template biorobots-sample cancer-biorobots-sample cancer-immune-sample</a:t>
            </a:r>
          </a:p>
          <a:p>
            <a:pPr marL="0" indent="0">
              <a:spcBef>
                <a:spcPts val="0"/>
              </a:spcBef>
              <a:buNone/>
            </a:pPr>
            <a:r>
              <a:rPr lang="en-US" sz="1100" dirty="0"/>
              <a:t>                 celltypes3-sample heterogeneity-sample </a:t>
            </a:r>
            <a:r>
              <a:rPr lang="en-US" sz="1100" dirty="0" err="1"/>
              <a:t>pred</a:t>
            </a:r>
            <a:r>
              <a:rPr lang="en-US" sz="1100" dirty="0"/>
              <a:t>-prey-farmer virus-macrophage-sample worm-sample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
        <p:nvSpPr>
          <p:cNvPr id="6" name="TextBox 5">
            <a:extLst>
              <a:ext uri="{FF2B5EF4-FFF2-40B4-BE49-F238E27FC236}">
                <a16:creationId xmlns:a16="http://schemas.microsoft.com/office/drawing/2014/main" id="{81A0BC7C-649E-CB42-AF68-0391C9D451ED}"/>
              </a:ext>
            </a:extLst>
          </p:cNvPr>
          <p:cNvSpPr txBox="1"/>
          <p:nvPr/>
        </p:nvSpPr>
        <p:spPr>
          <a:xfrm>
            <a:off x="6421319" y="3068151"/>
            <a:ext cx="2618510" cy="600164"/>
          </a:xfrm>
          <a:prstGeom prst="rect">
            <a:avLst/>
          </a:prstGeom>
          <a:noFill/>
          <a:ln>
            <a:solidFill>
              <a:schemeClr val="tx1"/>
            </a:solidFill>
          </a:ln>
        </p:spPr>
        <p:txBody>
          <a:bodyPr wrap="square" lIns="91440" tIns="0" rIns="91440" bIns="0" rtlCol="0">
            <a:spAutoFit/>
          </a:bodyPr>
          <a:lstStyle/>
          <a:p>
            <a:r>
              <a:rPr lang="en-US" dirty="0"/>
              <a:t>You will see this output (but not highlighted … ) if the executable was successfully made</a:t>
            </a:r>
          </a:p>
        </p:txBody>
      </p:sp>
      <p:cxnSp>
        <p:nvCxnSpPr>
          <p:cNvPr id="8" name="Straight Arrow Connector 7">
            <a:extLst>
              <a:ext uri="{FF2B5EF4-FFF2-40B4-BE49-F238E27FC236}">
                <a16:creationId xmlns:a16="http://schemas.microsoft.com/office/drawing/2014/main" id="{0371CC6A-3419-2948-B58B-9B5D1ADA93CF}"/>
              </a:ext>
            </a:extLst>
          </p:cNvPr>
          <p:cNvCxnSpPr>
            <a:cxnSpLocks/>
          </p:cNvCxnSpPr>
          <p:nvPr/>
        </p:nvCxnSpPr>
        <p:spPr>
          <a:xfrm>
            <a:off x="1279003" y="3368234"/>
            <a:ext cx="5142316" cy="10236"/>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F0D-04A4-124C-A294-C5AC46C8887A}"/>
              </a:ext>
            </a:extLst>
          </p:cNvPr>
          <p:cNvSpPr>
            <a:spLocks noGrp="1"/>
          </p:cNvSpPr>
          <p:nvPr>
            <p:ph type="title"/>
          </p:nvPr>
        </p:nvSpPr>
        <p:spPr/>
        <p:txBody>
          <a:bodyPr/>
          <a:lstStyle/>
          <a:p>
            <a:r>
              <a:rPr lang="en-US" dirty="0"/>
              <a:t>Brief note on this presentation</a:t>
            </a:r>
          </a:p>
        </p:txBody>
      </p:sp>
      <p:sp>
        <p:nvSpPr>
          <p:cNvPr id="3" name="Content Placeholder 2">
            <a:extLst>
              <a:ext uri="{FF2B5EF4-FFF2-40B4-BE49-F238E27FC236}">
                <a16:creationId xmlns:a16="http://schemas.microsoft.com/office/drawing/2014/main" id="{7EF2C560-3854-BF48-8EF5-C98456C0B700}"/>
              </a:ext>
            </a:extLst>
          </p:cNvPr>
          <p:cNvSpPr>
            <a:spLocks noGrp="1"/>
          </p:cNvSpPr>
          <p:nvPr>
            <p:ph idx="1"/>
          </p:nvPr>
        </p:nvSpPr>
        <p:spPr/>
        <p:txBody>
          <a:bodyPr/>
          <a:lstStyle/>
          <a:p>
            <a:r>
              <a:rPr lang="en-US" dirty="0"/>
              <a:t>We tried to make all the Terminal commands </a:t>
            </a:r>
            <a:r>
              <a:rPr lang="en-US" b="1" dirty="0"/>
              <a:t>bold face</a:t>
            </a:r>
            <a:r>
              <a:rPr lang="en-US" dirty="0"/>
              <a:t> and able to be directly copied (command + c) and pasted (command + v) directly into the Terminal</a:t>
            </a:r>
          </a:p>
          <a:p>
            <a:r>
              <a:rPr lang="en-US" dirty="0"/>
              <a:t>Note that this is a static document – it is possible that the commands could vary </a:t>
            </a:r>
            <a:r>
              <a:rPr lang="en-US" i="1" dirty="0"/>
              <a:t>slightly</a:t>
            </a:r>
            <a:r>
              <a:rPr lang="en-US" dirty="0"/>
              <a:t> as version numbers change, particularly for the PhysiCell Model Builder, which is in beta release.  </a:t>
            </a:r>
          </a:p>
        </p:txBody>
      </p:sp>
    </p:spTree>
    <p:extLst>
      <p:ext uri="{BB962C8B-B14F-4D97-AF65-F5344CB8AC3E}">
        <p14:creationId xmlns:p14="http://schemas.microsoft.com/office/powerpoint/2010/main" val="194353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i="1"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openexr</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 176 files, 5.0MB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webp</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 39 files, 2.1MB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 799 files, 25MB</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Tree>
    <p:extLst>
      <p:ext uri="{BB962C8B-B14F-4D97-AF65-F5344CB8AC3E}">
        <p14:creationId xmlns:p14="http://schemas.microsoft.com/office/powerpoint/2010/main" val="28548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normAutofit fontScale="92500" lnSpcReduction="10000"/>
          </a:bodyPr>
          <a:lstStyle/>
          <a:p>
            <a:r>
              <a:rPr lang="en-US" sz="1800" dirty="0"/>
              <a:t>The default /</a:t>
            </a:r>
            <a:r>
              <a:rPr lang="en-US" sz="1800" dirty="0" err="1"/>
              <a:t>usr</a:t>
            </a:r>
            <a:r>
              <a:rPr lang="en-US" sz="1800" dirty="0"/>
              <a:t>/bin/g++ (clang) that comes with macOS is not OpenMP-enabled. You need to install one that is.</a:t>
            </a:r>
          </a:p>
          <a:p>
            <a:r>
              <a:rPr lang="en-US" sz="1800" dirty="0"/>
              <a:t>Homebrew (a package-manager for macOS) will let you do this. </a:t>
            </a:r>
          </a:p>
          <a:p>
            <a:r>
              <a:rPr lang="en-US" sz="1800" dirty="0">
                <a:hlinkClick r:id="rId2"/>
              </a:rPr>
              <a:t>https://brew.sh/</a:t>
            </a:r>
            <a:endParaRPr lang="en-US" sz="1800" dirty="0"/>
          </a:p>
          <a:p>
            <a:pPr marL="0" indent="0">
              <a:buNone/>
            </a:pPr>
            <a:endParaRPr lang="en-US" sz="1800" dirty="0"/>
          </a:p>
          <a:p>
            <a:r>
              <a:rPr lang="en-US" sz="1800" dirty="0"/>
              <a:t>Open a new ‘Terminal’ window and paste the copied command there:</a:t>
            </a:r>
            <a:endParaRPr lang="en-US" sz="1800" dirty="0">
              <a:hlinkClick r:id="rId3"/>
            </a:endParaRPr>
          </a:p>
          <a:p>
            <a:endParaRPr lang="en-US" sz="1800" dirty="0">
              <a:hlinkClick r:id="rId3"/>
            </a:endParaRPr>
          </a:p>
          <a:p>
            <a:endParaRPr lang="en-US" sz="1800" dirty="0">
              <a:hlinkClick r:id="rId3"/>
            </a:endParaRPr>
          </a:p>
          <a:p>
            <a:pPr marL="0" indent="0">
              <a:buNone/>
            </a:pPr>
            <a:endParaRPr lang="en-US" sz="12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420446" y="2689990"/>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1827606" y="1578911"/>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601331" y="1917036"/>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7061475" y="1931417"/>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5863905" y="251670"/>
            <a:ext cx="2130803" cy="240065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Your output should resemble these screenshots.</a:t>
            </a:r>
          </a:p>
          <a:p>
            <a:endParaRPr lang="en-US" dirty="0"/>
          </a:p>
          <a:p>
            <a:r>
              <a:rPr lang="en-US" dirty="0"/>
              <a:t>This will take a few minutes, depending on your network speed.</a:t>
            </a:r>
          </a:p>
        </p:txBody>
      </p:sp>
      <p:pic>
        <p:nvPicPr>
          <p:cNvPr id="8" name="Picture 7" descr="Text&#10;&#10;Description automatically generated">
            <a:extLst>
              <a:ext uri="{FF2B5EF4-FFF2-40B4-BE49-F238E27FC236}">
                <a16:creationId xmlns:a16="http://schemas.microsoft.com/office/drawing/2014/main" id="{1639FC4B-82B7-1040-A894-1833FAABDFB1}"/>
              </a:ext>
            </a:extLst>
          </p:cNvPr>
          <p:cNvPicPr>
            <a:picLocks noChangeAspect="1"/>
          </p:cNvPicPr>
          <p:nvPr/>
        </p:nvPicPr>
        <p:blipFill>
          <a:blip r:embed="rId2"/>
          <a:stretch>
            <a:fillRect/>
          </a:stretch>
        </p:blipFill>
        <p:spPr>
          <a:xfrm>
            <a:off x="273163" y="1"/>
            <a:ext cx="4709898" cy="3307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9C657E9-E0DF-3B4E-B0BA-3F6E2D336809}"/>
              </a:ext>
            </a:extLst>
          </p:cNvPr>
          <p:cNvPicPr>
            <a:picLocks noChangeAspect="1"/>
          </p:cNvPicPr>
          <p:nvPr/>
        </p:nvPicPr>
        <p:blipFill>
          <a:blip r:embed="rId3"/>
          <a:stretch>
            <a:fillRect/>
          </a:stretch>
        </p:blipFill>
        <p:spPr>
          <a:xfrm>
            <a:off x="818448" y="2816231"/>
            <a:ext cx="4709898" cy="789584"/>
          </a:xfrm>
          <a:prstGeom prst="rect">
            <a:avLst/>
          </a:prstGeom>
          <a:ln>
            <a:solidFill>
              <a:schemeClr val="bg1"/>
            </a:solidFill>
          </a:ln>
        </p:spPr>
      </p:pic>
      <p:pic>
        <p:nvPicPr>
          <p:cNvPr id="12" name="Picture 11" descr="Graphical user interface, text&#10;&#10;Description automatically generated">
            <a:extLst>
              <a:ext uri="{FF2B5EF4-FFF2-40B4-BE49-F238E27FC236}">
                <a16:creationId xmlns:a16="http://schemas.microsoft.com/office/drawing/2014/main" id="{DD23DC17-F51B-D44E-B802-9B3857C33DBA}"/>
              </a:ext>
            </a:extLst>
          </p:cNvPr>
          <p:cNvPicPr>
            <a:picLocks noChangeAspect="1"/>
          </p:cNvPicPr>
          <p:nvPr/>
        </p:nvPicPr>
        <p:blipFill>
          <a:blip r:embed="rId4"/>
          <a:stretch>
            <a:fillRect/>
          </a:stretch>
        </p:blipFill>
        <p:spPr>
          <a:xfrm>
            <a:off x="273163" y="3668838"/>
            <a:ext cx="4399505" cy="1474662"/>
          </a:xfrm>
          <a:prstGeom prst="rect">
            <a:avLst/>
          </a:prstGeom>
        </p:spPr>
      </p:pic>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end with something like this (but with the name of your macOS version instead of “</a:t>
            </a:r>
            <a:r>
              <a:rPr lang="en-US" sz="1200" dirty="0" err="1"/>
              <a:t>mojave</a:t>
            </a:r>
            <a:r>
              <a:rPr lang="en-US" sz="1200"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28ADAF1D-2C97-3C4D-9BC5-27DC0F5BFA16}"/>
              </a:ext>
            </a:extLst>
          </p:cNvPr>
          <p:cNvPicPr>
            <a:picLocks noChangeAspect="1"/>
          </p:cNvPicPr>
          <p:nvPr/>
        </p:nvPicPr>
        <p:blipFill>
          <a:blip r:embed="rId2"/>
          <a:stretch>
            <a:fillRect/>
          </a:stretch>
        </p:blipFill>
        <p:spPr>
          <a:xfrm>
            <a:off x="251669" y="1719479"/>
            <a:ext cx="5729681" cy="792617"/>
          </a:xfrm>
          <a:prstGeom prst="rect">
            <a:avLst/>
          </a:prstGeom>
        </p:spPr>
      </p:pic>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61993"/>
          </a:xfrm>
          <a:prstGeom prst="rect">
            <a:avLst/>
          </a:prstGeom>
          <a:noFill/>
        </p:spPr>
        <p:txBody>
          <a:bodyPr wrap="square" lIns="0" tIns="0" rIns="0" bIns="0" rtlCol="0">
            <a:spAutoFit/>
          </a:bodyPr>
          <a:lstStyle/>
          <a:p>
            <a:r>
              <a:rPr lang="en-US" sz="1200" dirty="0"/>
              <a:t>When it completes, run the Terminal command:</a:t>
            </a:r>
          </a:p>
          <a:p>
            <a:endParaRPr lang="en-US" sz="1200" dirty="0"/>
          </a:p>
          <a:p>
            <a:r>
              <a:rPr lang="en-US" sz="1200" b="1" dirty="0">
                <a:latin typeface="Courier New" panose="02070309020205020404" pitchFamily="49" charset="0"/>
                <a:cs typeface="Courier New" panose="02070309020205020404" pitchFamily="49" charset="0"/>
              </a:rPr>
              <a:t>ls -l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a:t>
            </a:r>
          </a:p>
          <a:p>
            <a:endParaRPr lang="en-US" sz="1200" dirty="0"/>
          </a:p>
          <a:p>
            <a:r>
              <a:rPr lang="en-US" sz="1200" dirty="0"/>
              <a:t>This will show the newly installed version of g++ that you will use for PhysiCell. Currently (July 2021), it is version 11, i.e., you should see the following:</a:t>
            </a:r>
          </a:p>
          <a:p>
            <a:endParaRPr lang="en-US" sz="1200" dirty="0"/>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 -&gt; ../Cellar/</a:t>
            </a:r>
            <a:r>
              <a:rPr lang="en-US" sz="1200" b="1" dirty="0" err="1">
                <a:latin typeface="Courier New" panose="02070309020205020404" pitchFamily="49" charset="0"/>
                <a:cs typeface="Courier New" panose="02070309020205020404" pitchFamily="49" charset="0"/>
              </a:rPr>
              <a:t>gcc</a:t>
            </a:r>
            <a:r>
              <a:rPr lang="en-US" sz="1200" b="1" dirty="0">
                <a:latin typeface="Courier New" panose="02070309020205020404" pitchFamily="49" charset="0"/>
                <a:cs typeface="Courier New" panose="02070309020205020404" pitchFamily="49" charset="0"/>
              </a:rPr>
              <a:t>/11.1.0_1/bin/g++-11</a:t>
            </a:r>
          </a:p>
          <a:p>
            <a:r>
              <a:rPr lang="en-US" sz="1200" dirty="0"/>
              <a:t> </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25263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749040"/>
          </a:xfrm>
        </p:spPr>
        <p:txBody>
          <a:bodyPr>
            <a:normAutofit/>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want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a:t>
            </a: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4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i="1"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4768</TotalTime>
  <Words>4795</Words>
  <Application>Microsoft Macintosh PowerPoint</Application>
  <PresentationFormat>On-screen Show (16:9)</PresentationFormat>
  <Paragraphs>474</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vt:lpstr>
      <vt:lpstr>Courier New</vt:lpstr>
      <vt:lpstr>Wingdings</vt:lpstr>
      <vt:lpstr>PhysiCell-Training (v1)</vt:lpstr>
      <vt:lpstr>Setting up MacOS             for PhysiCell</vt:lpstr>
      <vt:lpstr>Overview </vt:lpstr>
      <vt:lpstr>Brief note on this presentation</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C++ Code editor</vt:lpstr>
      <vt:lpstr>Support</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Metzcar, John Paul</cp:lastModifiedBy>
  <cp:revision>230</cp:revision>
  <cp:lastPrinted>2021-07-17T18:27:59Z</cp:lastPrinted>
  <dcterms:created xsi:type="dcterms:W3CDTF">2017-08-25T15:45:43Z</dcterms:created>
  <dcterms:modified xsi:type="dcterms:W3CDTF">2021-07-17T19:33:37Z</dcterms:modified>
  <cp:category/>
</cp:coreProperties>
</file>